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4.jpeg" ContentType="image/jpeg"/>
  <Override PartName="/ppt/media/image23.jpeg" ContentType="image/jpeg"/>
  <Override PartName="/ppt/media/image21.jpeg" ContentType="image/jpeg"/>
  <Override PartName="/ppt/media/image29.png" ContentType="image/png"/>
  <Override PartName="/ppt/media/image20.jpeg" ContentType="image/jpeg"/>
  <Override PartName="/ppt/media/image19.png" ContentType="image/png"/>
  <Override PartName="/ppt/media/image18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41.jpeg" ContentType="image/jpeg"/>
  <Override PartName="/ppt/media/image1.png" ContentType="image/png"/>
  <Override PartName="/ppt/media/image25.png" ContentType="image/png"/>
  <Override PartName="/ppt/media/image42.jpeg" ContentType="image/jpeg"/>
  <Override PartName="/ppt/media/image2.png" ContentType="image/png"/>
  <Override PartName="/ppt/media/image9.jpeg" ContentType="image/jpeg"/>
  <Override PartName="/ppt/media/image11.png" ContentType="image/png"/>
  <Override PartName="/ppt/media/image26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12.jpeg" ContentType="image/jpeg"/>
  <Override PartName="/ppt/media/image28.png" ContentType="image/png"/>
  <Override PartName="/ppt/media/image30.png" ContentType="image/png"/>
  <Override PartName="/ppt/media/image37.jpeg" ContentType="image/jpeg"/>
  <Override PartName="/ppt/media/image33.jpeg" ContentType="image/jpeg"/>
  <Override PartName="/ppt/media/image50.jpeg" ContentType="image/jpeg"/>
  <Override PartName="/ppt/media/image27.jpeg" ContentType="image/jpeg"/>
  <Override PartName="/ppt/media/image36.jpeg" ContentType="image/jpeg"/>
  <Override PartName="/ppt/media/image8.jpeg" ContentType="image/jpeg"/>
  <Override PartName="/ppt/media/image38.png" ContentType="image/png"/>
  <Override PartName="/ppt/media/image44.jpeg" ContentType="image/jpeg"/>
  <Override PartName="/ppt/media/image45.jpeg" ContentType="image/jpeg"/>
  <Override PartName="/ppt/media/image31.jpeg" ContentType="image/jpeg"/>
  <Override PartName="/ppt/media/image48.jpeg" ContentType="image/jpeg"/>
  <Override PartName="/ppt/media/image32.jpeg" ContentType="image/jpeg"/>
  <Override PartName="/ppt/media/image49.jpeg" ContentType="image/jpeg"/>
  <Override PartName="/ppt/media/image35.jpeg" ContentType="image/jpeg"/>
  <Override PartName="/ppt/media/image10.png" ContentType="image/png"/>
  <Override PartName="/ppt/media/image47.png" ContentType="image/png"/>
  <Override PartName="/ppt/media/image46.jpeg" ContentType="image/jpeg"/>
  <Override PartName="/ppt/media/image51.jpeg" ContentType="image/jpeg"/>
  <Override PartName="/ppt/media/image40.jpeg" ContentType="image/jpeg"/>
  <Override PartName="/ppt/media/image13.jpeg" ContentType="image/jpeg"/>
  <Override PartName="/ppt/media/image34.jpeg" ContentType="image/jpeg"/>
  <Override PartName="/ppt/media/image7.png" ContentType="image/png"/>
  <Override PartName="/ppt/media/image22.jpeg" ContentType="image/jpeg"/>
  <Override PartName="/ppt/media/image39.png" ContentType="image/png"/>
  <Override PartName="/ppt/media/image6.png" ContentType="image/png"/>
  <Override PartName="/ppt/media/image5.png" ContentType="image/png"/>
  <Override PartName="/ppt/media/image43.jpeg" ContentType="image/jpe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9835A569-6548-4F6B-9740-E0006B428DA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</a:t>
            </a:r>
            <a:r>
              <a:rPr b="0" lang="en-US" sz="4400" spc="-1" strike="noStrike">
                <a:latin typeface="DejaVu Sans"/>
              </a:rPr>
              <a:t>to </a:t>
            </a:r>
            <a:r>
              <a:rPr b="0" lang="en-US" sz="4400" spc="-1" strike="noStrike">
                <a:latin typeface="DejaVu Sans"/>
              </a:rPr>
              <a:t>edit </a:t>
            </a:r>
            <a:r>
              <a:rPr b="0" lang="en-US" sz="4400" spc="-1" strike="noStrike">
                <a:latin typeface="DejaVu Sans"/>
              </a:rPr>
              <a:t>the </a:t>
            </a:r>
            <a:r>
              <a:rPr b="0" lang="en-US" sz="4400" spc="-1" strike="noStrike">
                <a:latin typeface="DejaVu Sans"/>
              </a:rPr>
              <a:t>title </a:t>
            </a:r>
            <a:r>
              <a:rPr b="0" lang="en-US" sz="4400" spc="-1" strike="noStrike">
                <a:latin typeface="DejaVu Sans"/>
              </a:rPr>
              <a:t>text </a:t>
            </a:r>
            <a:r>
              <a:rPr b="0" lang="en-US" sz="4400" spc="-1" strike="noStrike">
                <a:latin typeface="DejaVu Sans"/>
              </a:rPr>
              <a:t>forma</a:t>
            </a:r>
            <a:r>
              <a:rPr b="0" lang="en-US" sz="4400" spc="-1" strike="noStrike">
                <a:latin typeface="DejaVu Sans"/>
              </a:rPr>
              <a:t>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2B01E2AE-66E5-4469-A0FF-3E26C26F27D3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1936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680" cy="547560"/>
          </a:xfrm>
          <a:prstGeom prst="rect">
            <a:avLst/>
          </a:prstGeom>
          <a:ln w="0"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520" cy="499680"/>
          </a:xfrm>
          <a:prstGeom prst="rect">
            <a:avLst/>
          </a:prstGeom>
          <a:ln w="0"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26840" cy="68356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11438640" y="6453360"/>
            <a:ext cx="74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6EE0E5DA-74C2-4F09-9A3D-1E09B2860F15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69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1444760" y="0"/>
            <a:ext cx="724680" cy="68335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11438640" y="6453360"/>
            <a:ext cx="741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7287B0A5-5901-40DB-A3A6-322AE1495096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912240" y="1268280"/>
            <a:ext cx="91915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520" cy="545400"/>
          </a:xfrm>
          <a:prstGeom prst="rect">
            <a:avLst/>
          </a:prstGeom>
          <a:ln w="0">
            <a:noFill/>
          </a:ln>
        </p:spPr>
      </p:pic>
      <p:pic>
        <p:nvPicPr>
          <p:cNvPr id="1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360" cy="497520"/>
          </a:xfrm>
          <a:prstGeom prst="rect">
            <a:avLst/>
          </a:prstGeom>
          <a:ln w="0"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912240" y="1268280"/>
            <a:ext cx="91915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11444760" y="0"/>
            <a:ext cx="724680" cy="68335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0" y="6642720"/>
            <a:ext cx="121676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link.springer.com/article/10.1007/s13399-021-01504-y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2.0/" TargetMode="External"/><Relationship Id="rId4" Type="http://schemas.openxmlformats.org/officeDocument/2006/relationships/image" Target="../media/image18.jpe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3.0" TargetMode="External"/><Relationship Id="rId2" Type="http://schemas.openxmlformats.org/officeDocument/2006/relationships/hyperlink" Target="https://creativecommons.org/licenses/by/2.0/deed.en" TargetMode="External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/2.0/" TargetMode="External"/><Relationship Id="rId3" Type="http://schemas.openxmlformats.org/officeDocument/2006/relationships/hyperlink" Target="https://creativecommons.org/licenses/by-nc-sa/2.0/" TargetMode="External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hyperlink" Target="https://creativecommons.org/licenses/by-sa/4.0/" TargetMode="External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nc-nd/2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creativecommons.org/licenses/by-sa/2.0/" TargetMode="External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8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nc-nd/2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creativecommons.org/licenses/by-sa/2.0/" TargetMode="External"/><Relationship Id="rId6" Type="http://schemas.openxmlformats.org/officeDocument/2006/relationships/image" Target="../media/image44.jpeg"/><Relationship Id="rId7" Type="http://schemas.openxmlformats.org/officeDocument/2006/relationships/image" Target="../media/image45.jpeg"/><Relationship Id="rId8" Type="http://schemas.openxmlformats.org/officeDocument/2006/relationships/image" Target="../media/image46.jpeg"/><Relationship Id="rId9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abs/pii/S0304423815301758" TargetMode="External"/><Relationship Id="rId2" Type="http://schemas.openxmlformats.org/officeDocument/2006/relationships/hyperlink" Target="https://commons.wikimedia.org/wiki/File:Gravel_in_Plant_Container_Causing_Wet_Soil_Graphic.png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magazin.tu-braunschweig.de/en/m-post/growing-plants-in-a-spaceship-on-the-oker/" TargetMode="External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image" Target="../media/image49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github.com/ETCE-LAB/teaching-material/blob/master/The-Limits-to-Growth/Exercises/E08-Technology-Assessment.pdf" TargetMode="External"/><Relationship Id="rId2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gimletmedia.com/shows/howtosaveaplanet/2ohrzva" TargetMode="External"/><Relationship Id="rId2" Type="http://schemas.openxmlformats.org/officeDocument/2006/relationships/hyperlink" Target="https://radiopublic.com/hot-farm-WYEJAw/episodes" TargetMode="External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2.0/" TargetMode="External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27400" y="1412640"/>
            <a:ext cx="10346760" cy="11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US" sz="3200" spc="-1" strike="noStrike">
              <a:latin typeface="DejaVu Sans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27400" y="2852640"/>
            <a:ext cx="10346760" cy="235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09: Technology</a:t>
            </a: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US" sz="16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US" sz="16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Biological Carbon Capture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263520" y="6411600"/>
            <a:ext cx="110732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K.K. Jaiswal, S. Dutta, I. Banerjee, C.B. Pohrmen, V. Kumar (2021) – Photosynthetic microalgae–based carbon sequestration and generation of biomass in biorefinery approach for renewable biofuels for a cleaner environment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2766960" y="1540440"/>
            <a:ext cx="5964120" cy="482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Carbon Mineralisation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263520" y="6411600"/>
            <a:ext cx="11073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Climeworks (2022) – https://climeworks.com/co2-removal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2097360" y="919800"/>
            <a:ext cx="8324640" cy="540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Alternative Sources of energy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Wind and Solar Farms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274320" y="6447600"/>
            <a:ext cx="1052460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hpgruesen – https://upload.wikimedia.org/wikipedia/commons/3/32/Renewable_energy_park.jpg – CC0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2520720" y="1629720"/>
            <a:ext cx="6804360" cy="475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Tidal Power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269280" y="6316560"/>
            <a:ext cx="105246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Fundy – https://upload.wikimedia.org/wikipedia/commons/2/25/Seaflow_raised_16_jun_03.jpg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George Brown – https://upload.wikimedia.org/wikipedia/commons/d/d8/Eday_Tidal_Generator%2C_Fall_of_Warness_-_geograph.org.uk_-_1884742.jpg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822960" y="1629720"/>
            <a:ext cx="4206240" cy="465624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4"/>
          <a:stretch/>
        </p:blipFill>
        <p:spPr>
          <a:xfrm>
            <a:off x="6021360" y="2286000"/>
            <a:ext cx="4583880" cy="30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Fusion Power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91440" y="6316560"/>
            <a:ext cx="105246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EUROfusion – https://upload.wikimedia.org/wikipedia/commons/e/e9/EUROfusion_schematic_diagram_of_fusion_power_plant.jpg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Robert Mumgaard – https://upload.wikimedia.org/wikipedia/commons/8/89/Alcator_C-Mod_Fisheye_from_Fport.jpg –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3"/>
          <a:srcRect l="0" t="16249" r="0" b="18664"/>
          <a:stretch/>
        </p:blipFill>
        <p:spPr>
          <a:xfrm>
            <a:off x="155520" y="1645920"/>
            <a:ext cx="7980840" cy="291924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7866360" y="3931920"/>
            <a:ext cx="3927600" cy="257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Power-to-X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rcRect l="3693" t="12999" r="3907" b="5"/>
          <a:stretch/>
        </p:blipFill>
        <p:spPr>
          <a:xfrm>
            <a:off x="4846320" y="1646280"/>
            <a:ext cx="6490440" cy="4569840"/>
          </a:xfrm>
          <a:prstGeom prst="rect">
            <a:avLst/>
          </a:prstGeom>
          <a:ln w="0"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263520" y="6311160"/>
            <a:ext cx="1052460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Yo-Co-Man – https://upload.wikimedia.org/wikipedia/commons/0/08/Lithium_Iron_Phosphate_LiFePO4_Cells_700Ah_in_Parallel_and_Series_and_Busbar_-_1.jpg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Oeko-Institute e.V. – https://www.flickr.com/photos/oekoinstitut/48378513216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4"/>
          <a:stretch/>
        </p:blipFill>
        <p:spPr>
          <a:xfrm>
            <a:off x="152640" y="2468880"/>
            <a:ext cx="4143240" cy="310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Green Hydrogen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2194560" y="1584720"/>
            <a:ext cx="6810120" cy="4448520"/>
          </a:xfrm>
          <a:prstGeom prst="rect">
            <a:avLst/>
          </a:prstGeom>
          <a:ln w="0"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274320" y="6447600"/>
            <a:ext cx="105246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Rh2netwrok – https://upload.wikimedia.org/wikipedia/commons/6/6f/RH2cycle.png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Electrification / Decarbonization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US" sz="1800" spc="-1" strike="noStrike">
              <a:latin typeface="DejaVu Sans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US" sz="1800" spc="-1" strike="noStrike">
              <a:latin typeface="DejaVu Sans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Why? → Your home directly benefits (“more green”) from the general electric grid moving towards renewable energies.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35520" y="1268280"/>
            <a:ext cx="10730880" cy="50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195120" indent="-177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195120" indent="-177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US" sz="1800" spc="-1" strike="noStrike">
              <a:latin typeface="DejaVu Sans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US" sz="1800" spc="-1" strike="noStrike">
              <a:latin typeface="DejaVu Sans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Why?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Your home directly benefits (“more green”) from the general electric grid moving towards renewable energies.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371520" y="4846320"/>
            <a:ext cx="10782360" cy="10954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US" sz="1800" spc="-1" strike="noStrike">
              <a:latin typeface="DejaVu Sans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US" sz="1800" spc="-1" strike="noStrike">
              <a:latin typeface="DejaVu Sans"/>
            </a:endParaRPr>
          </a:p>
          <a:p>
            <a:pPr lvl="1" marL="432000" indent="-21564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Why? → Your home directly benefits (“more green”) from the general electric grid moving towards renewable energies.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371520" y="4846320"/>
            <a:ext cx="10782360" cy="10954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250" name="Grafik 4" descr=""/>
          <p:cNvPicPr/>
          <p:nvPr/>
        </p:nvPicPr>
        <p:blipFill>
          <a:blip r:embed="rId1"/>
          <a:stretch/>
        </p:blipFill>
        <p:spPr>
          <a:xfrm>
            <a:off x="432720" y="2261160"/>
            <a:ext cx="4387320" cy="3040560"/>
          </a:xfrm>
          <a:prstGeom prst="rect">
            <a:avLst/>
          </a:prstGeom>
          <a:ln w="0"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263520" y="6128280"/>
            <a:ext cx="1079892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Fanny Schertzer – https://upload.wikimedia.org/wikipedia/commons/8/87/Hsc_fjord_cat_hirtshals.jpg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3.0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Zorro2212 – https://upload.wikimedia.org/wikipedia/commons/a/a0/European_Sustainable_Mobility_Week_in_%C5%81%C3%B3d%C5%BA_September_2015_09.jpg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BY-SA 4.0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5"/>
          <a:stretch/>
        </p:blipFill>
        <p:spPr>
          <a:xfrm>
            <a:off x="6450840" y="764640"/>
            <a:ext cx="4154400" cy="238284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6"/>
          <a:stretch/>
        </p:blipFill>
        <p:spPr>
          <a:xfrm>
            <a:off x="6949440" y="3291840"/>
            <a:ext cx="4297320" cy="287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269280" y="6316560"/>
            <a:ext cx="10524600" cy="51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329040" y="2651760"/>
            <a:ext cx="4789800" cy="269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274320" y="6492240"/>
            <a:ext cx="1052460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9800" cy="2693520"/>
          </a:xfrm>
          <a:prstGeom prst="rect">
            <a:avLst/>
          </a:prstGeom>
          <a:ln w="0">
            <a:noFill/>
          </a:ln>
        </p:spPr>
      </p:pic>
      <p:sp>
        <p:nvSpPr>
          <p:cNvPr id="262" name="CustomShape 4"/>
          <p:cNvSpPr/>
          <p:nvPr/>
        </p:nvSpPr>
        <p:spPr>
          <a:xfrm>
            <a:off x="5577840" y="3840480"/>
            <a:ext cx="584280" cy="261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263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3280" cy="2968560"/>
          </a:xfrm>
          <a:prstGeom prst="rect">
            <a:avLst/>
          </a:prstGeom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3000" cy="268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274320" y="6492240"/>
            <a:ext cx="1052460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9800" cy="269352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4"/>
          <p:cNvSpPr/>
          <p:nvPr/>
        </p:nvSpPr>
        <p:spPr>
          <a:xfrm>
            <a:off x="5577840" y="3840480"/>
            <a:ext cx="584280" cy="261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3280" cy="2968560"/>
          </a:xfrm>
          <a:prstGeom prst="rect">
            <a:avLst/>
          </a:prstGeom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3000" cy="2689200"/>
          </a:xfrm>
          <a:prstGeom prst="rect">
            <a:avLst/>
          </a:prstGeom>
          <a:ln w="0">
            <a:noFill/>
          </a:ln>
        </p:spPr>
      </p:pic>
      <p:sp>
        <p:nvSpPr>
          <p:cNvPr id="272" name="CustomShape 5"/>
          <p:cNvSpPr/>
          <p:nvPr/>
        </p:nvSpPr>
        <p:spPr>
          <a:xfrm rot="3283800">
            <a:off x="4968360" y="3429720"/>
            <a:ext cx="7617240" cy="21096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6"/>
          <p:cNvSpPr/>
          <p:nvPr/>
        </p:nvSpPr>
        <p:spPr>
          <a:xfrm rot="7602000">
            <a:off x="4954320" y="3450960"/>
            <a:ext cx="7617240" cy="21096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Biofuel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263520" y="6311160"/>
            <a:ext cx="10524600" cy="65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Muhammad Rizwan Javed, Muhammad Junaid Bilal, Muhammad Umer Farooq Ashraf, Aamir Waqar, Muhammad Aamer Mehmood, Maida Saeed and Naima Nashat. – https://upload.wikimedia.org/wikipedia/commons/d/d9/Types_and_generation_of_biofuels.png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2"/>
          <a:srcRect l="0" t="1143" r="0" b="0"/>
          <a:stretch/>
        </p:blipFill>
        <p:spPr>
          <a:xfrm>
            <a:off x="1920240" y="1811160"/>
            <a:ext cx="7386120" cy="440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Climate-resilient Food Production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Introduction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263520" y="6356520"/>
            <a:ext cx="77749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Tiia Monto – https://commons.wikimedia.org/wiki/File:Vegetables_in_supermarket.jpg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Martin Shaw – https://commons.wikimedia.org/wiki/File:Vegetable_section_empty_in_a_supermarket_in_Kenmore.jpg – 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3"/>
          <a:stretch/>
        </p:blipFill>
        <p:spPr>
          <a:xfrm>
            <a:off x="274320" y="2011680"/>
            <a:ext cx="5021640" cy="3687120"/>
          </a:xfrm>
          <a:prstGeom prst="rect">
            <a:avLst/>
          </a:prstGeom>
          <a:ln w="0">
            <a:noFill/>
          </a:ln>
        </p:spPr>
      </p:pic>
      <p:pic>
        <p:nvPicPr>
          <p:cNvPr id="284" name="" descr=""/>
          <p:cNvPicPr/>
          <p:nvPr/>
        </p:nvPicPr>
        <p:blipFill>
          <a:blip r:embed="rId4"/>
          <a:stretch/>
        </p:blipFill>
        <p:spPr>
          <a:xfrm>
            <a:off x="6583680" y="2103120"/>
            <a:ext cx="4747320" cy="3558600"/>
          </a:xfrm>
          <a:prstGeom prst="rect">
            <a:avLst/>
          </a:prstGeom>
          <a:ln w="0"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5669280" y="3668760"/>
            <a:ext cx="584280" cy="261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Smart Farming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252360" y="6173280"/>
            <a:ext cx="777384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AGCO-Fendt – https://upload.wikimedia.org/wikipedia/commons/b/b3/Fendt_Xaver.jpg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K-State Research and Extension – https://www.flickr.com/photos/ksrecomm/49090900066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Climate Change, Agriculture and Food Security – https://www.flickr.com/photos/cgiarclimate/30947602551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4"/>
          <a:srcRect l="19275" t="7174" r="22887" b="22694"/>
          <a:stretch/>
        </p:blipFill>
        <p:spPr>
          <a:xfrm>
            <a:off x="457200" y="2468880"/>
            <a:ext cx="3838320" cy="310680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5"/>
          <a:srcRect l="0" t="11271" r="0" b="0"/>
          <a:stretch/>
        </p:blipFill>
        <p:spPr>
          <a:xfrm>
            <a:off x="4943160" y="1251000"/>
            <a:ext cx="4564800" cy="276588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6"/>
          <a:srcRect l="21768" t="13413" r="26642" b="24631"/>
          <a:stretch/>
        </p:blipFill>
        <p:spPr>
          <a:xfrm>
            <a:off x="7315200" y="4114800"/>
            <a:ext cx="3309480" cy="264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News/Updates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Indoor Farming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2370240" y="1645920"/>
            <a:ext cx="7137720" cy="4753080"/>
          </a:xfrm>
          <a:prstGeom prst="rect">
            <a:avLst/>
          </a:prstGeom>
          <a:ln w="0"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263520" y="6492240"/>
            <a:ext cx="10524600" cy="51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Fadi Hage. – https://upload.wikimedia.org/wikipedia/commons/9/9f/Lufa_Farms_Montreal_rooftop_greenhouse.jpg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Indoor Farming – Vegetables to Mushrooms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298" name="Grafik 7" descr=""/>
          <p:cNvPicPr/>
          <p:nvPr/>
        </p:nvPicPr>
        <p:blipFill>
          <a:blip r:embed="rId1"/>
          <a:stretch/>
        </p:blipFill>
        <p:spPr>
          <a:xfrm>
            <a:off x="365760" y="2346480"/>
            <a:ext cx="4062960" cy="3046680"/>
          </a:xfrm>
          <a:prstGeom prst="rect">
            <a:avLst/>
          </a:prstGeom>
          <a:ln w="0">
            <a:noFill/>
          </a:ln>
        </p:spPr>
      </p:pic>
      <p:sp>
        <p:nvSpPr>
          <p:cNvPr id="299" name="CustomShape 3"/>
          <p:cNvSpPr/>
          <p:nvPr/>
        </p:nvSpPr>
        <p:spPr>
          <a:xfrm>
            <a:off x="4572000" y="3931560"/>
            <a:ext cx="826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0" name="" descr=""/>
          <p:cNvPicPr/>
          <p:nvPr/>
        </p:nvPicPr>
        <p:blipFill>
          <a:blip r:embed="rId2"/>
          <a:srcRect l="10487" t="16047" r="4886" b="3689"/>
          <a:stretch/>
        </p:blipFill>
        <p:spPr>
          <a:xfrm>
            <a:off x="6400800" y="1554480"/>
            <a:ext cx="3838680" cy="2583000"/>
          </a:xfrm>
          <a:prstGeom prst="rect">
            <a:avLst/>
          </a:prstGeom>
          <a:ln w="0">
            <a:noFill/>
          </a:ln>
        </p:spPr>
      </p:pic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6298560" y="4099680"/>
            <a:ext cx="3483720" cy="2756520"/>
          </a:xfrm>
          <a:prstGeom prst="rect">
            <a:avLst/>
          </a:prstGeom>
          <a:ln w="0">
            <a:noFill/>
          </a:ln>
        </p:spPr>
      </p:pic>
      <p:sp>
        <p:nvSpPr>
          <p:cNvPr id="302" name="CustomShape 4"/>
          <p:cNvSpPr/>
          <p:nvPr/>
        </p:nvSpPr>
        <p:spPr>
          <a:xfrm>
            <a:off x="263520" y="6411600"/>
            <a:ext cx="97898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BY-SA 4.0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Dominique Briechle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4.0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82880" y="1615320"/>
            <a:ext cx="4021560" cy="2680560"/>
          </a:xfrm>
          <a:prstGeom prst="rect">
            <a:avLst/>
          </a:prstGeom>
          <a:ln w="0">
            <a:noFill/>
          </a:ln>
        </p:spPr>
      </p:pic>
      <p:sp>
        <p:nvSpPr>
          <p:cNvPr id="306" name="CustomShape 3"/>
          <p:cNvSpPr/>
          <p:nvPr/>
        </p:nvSpPr>
        <p:spPr>
          <a:xfrm>
            <a:off x="252360" y="6036120"/>
            <a:ext cx="777384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ifarm.fi – https://upload.wikimedia.org/wikipedia/commons/5/5a/IFarm.fi_Vertical_farm_Finland.jpg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ILRI – Aeroponics – https://www.flickr.com/photos/ilri/28664986336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Aqua Mechanical – https://www.flickr.com/photos/aquamech-utah/24443777644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Oregon State University – https://upload.wikimedia.org/wikipedia/commons/3/36/Hydroponics_%2833185459271%29.jpg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2.0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6"/>
          <a:stretch/>
        </p:blipFill>
        <p:spPr>
          <a:xfrm>
            <a:off x="7653240" y="3840480"/>
            <a:ext cx="3683520" cy="2751480"/>
          </a:xfrm>
          <a:prstGeom prst="rect">
            <a:avLst/>
          </a:prstGeom>
          <a:ln w="0">
            <a:noFill/>
          </a:ln>
        </p:spPr>
      </p:pic>
      <p:pic>
        <p:nvPicPr>
          <p:cNvPr id="308" name="" descr=""/>
          <p:cNvPicPr/>
          <p:nvPr/>
        </p:nvPicPr>
        <p:blipFill>
          <a:blip r:embed="rId7"/>
          <a:stretch/>
        </p:blipFill>
        <p:spPr>
          <a:xfrm>
            <a:off x="7589520" y="1188720"/>
            <a:ext cx="3747240" cy="248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182880" y="1615320"/>
            <a:ext cx="4021560" cy="2680560"/>
          </a:xfrm>
          <a:prstGeom prst="rect">
            <a:avLst/>
          </a:prstGeom>
          <a:ln w="0">
            <a:noFill/>
          </a:ln>
        </p:spPr>
      </p:pic>
      <p:sp>
        <p:nvSpPr>
          <p:cNvPr id="312" name="CustomShape 3"/>
          <p:cNvSpPr/>
          <p:nvPr/>
        </p:nvSpPr>
        <p:spPr>
          <a:xfrm>
            <a:off x="252360" y="6036120"/>
            <a:ext cx="777384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ifarm.fi – https://upload.wikimedia.org/wikipedia/commons/5/5a/IFarm.fi_Vertical_farm_Finland.jpg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ILRI – Aeroponics – https://www.flickr.com/photos/ilri/28664986336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Aqua Mechanical – https://www.flickr.com/photos/aquamech-utah/24443777644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Oregon State University – https://upload.wikimedia.org/wikipedia/commons/3/36/Hydroponics_%2833185459271%29.jpg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2.0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6"/>
          <a:stretch/>
        </p:blipFill>
        <p:spPr>
          <a:xfrm>
            <a:off x="4297680" y="2926080"/>
            <a:ext cx="3198600" cy="2398320"/>
          </a:xfrm>
          <a:prstGeom prst="rect">
            <a:avLst/>
          </a:prstGeom>
          <a:ln w="0">
            <a:noFill/>
          </a:ln>
        </p:spPr>
      </p:pic>
      <p:pic>
        <p:nvPicPr>
          <p:cNvPr id="314" name="" descr=""/>
          <p:cNvPicPr/>
          <p:nvPr/>
        </p:nvPicPr>
        <p:blipFill>
          <a:blip r:embed="rId7"/>
          <a:stretch/>
        </p:blipFill>
        <p:spPr>
          <a:xfrm>
            <a:off x="7653240" y="3840480"/>
            <a:ext cx="3683520" cy="2751480"/>
          </a:xfrm>
          <a:prstGeom prst="rect">
            <a:avLst/>
          </a:prstGeom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8"/>
          <a:stretch/>
        </p:blipFill>
        <p:spPr>
          <a:xfrm>
            <a:off x="7589520" y="1188720"/>
            <a:ext cx="3747240" cy="248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 – Hydroponic Systems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263520" y="6231600"/>
            <a:ext cx="9789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S. Lee, J. Lee (2015) – Beneficial bacteria and fungi in hydroponic systems: Types and characteristics of hydroponic food production methods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319" name="CustomShape 8"/>
          <p:cNvSpPr/>
          <p:nvPr/>
        </p:nvSpPr>
        <p:spPr>
          <a:xfrm>
            <a:off x="263520" y="6411600"/>
            <a:ext cx="9789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Plant graphic edited and adapted from original work titled “Gravel in Plant Container Causing Wet Soil Graphic” authored by “Garlan Miles”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  <a:hlinkClick r:id="rId2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3"/>
          <a:stretch/>
        </p:blipFill>
        <p:spPr>
          <a:xfrm>
            <a:off x="318240" y="1630800"/>
            <a:ext cx="11111760" cy="444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2593080" y="1316160"/>
            <a:ext cx="6777720" cy="5082840"/>
          </a:xfrm>
          <a:prstGeom prst="rect">
            <a:avLst/>
          </a:prstGeom>
          <a:ln w="0">
            <a:noFill/>
          </a:ln>
        </p:spPr>
      </p:pic>
      <p:sp>
        <p:nvSpPr>
          <p:cNvPr id="324" name="CustomShape 3"/>
          <p:cNvSpPr/>
          <p:nvPr/>
        </p:nvSpPr>
        <p:spPr>
          <a:xfrm>
            <a:off x="263520" y="6411600"/>
            <a:ext cx="9789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Kate Field – https://www.flickr.com/photos/gatewayhorticulture/6852357005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Aquaponic spaceship on the Oker in Braunschweig →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9950040" y="911520"/>
            <a:ext cx="515160" cy="495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 – What’s next?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 – What’s next?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335520" y="1268640"/>
            <a:ext cx="10749960" cy="50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de-DE" sz="40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Insects!</a:t>
            </a:r>
            <a:endParaRPr b="0" lang="en-US" sz="40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Irrigation Management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263520" y="6411600"/>
            <a:ext cx="97898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IWMI Flickr Photos – https://www.flickr.com/photos/iwmi/8662458036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365760" y="2169360"/>
            <a:ext cx="5405400" cy="358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Bonus Task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08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 submission → unfortunately no video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Submissions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Irrigation Management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263520" y="6411600"/>
            <a:ext cx="97898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IWMI Flickr Photos – https://www.flickr.com/photos/iwmi/8662458036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3"/>
          <a:stretch/>
        </p:blipFill>
        <p:spPr>
          <a:xfrm>
            <a:off x="365760" y="2169360"/>
            <a:ext cx="5405400" cy="3589560"/>
          </a:xfrm>
          <a:prstGeom prst="rect">
            <a:avLst/>
          </a:prstGeom>
          <a:ln w="0">
            <a:noFill/>
          </a:ln>
        </p:spPr>
      </p:pic>
      <p:pic>
        <p:nvPicPr>
          <p:cNvPr id="342" name="" descr=""/>
          <p:cNvPicPr/>
          <p:nvPr/>
        </p:nvPicPr>
        <p:blipFill>
          <a:blip r:embed="rId4"/>
          <a:stretch/>
        </p:blipFill>
        <p:spPr>
          <a:xfrm>
            <a:off x="6634440" y="1005840"/>
            <a:ext cx="4153680" cy="553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Ecological (No/Low-Tech) Alternatives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sp>
        <p:nvSpPr>
          <p:cNvPr id="346" name="CustomShape 7"/>
          <p:cNvSpPr/>
          <p:nvPr/>
        </p:nvSpPr>
        <p:spPr>
          <a:xfrm>
            <a:off x="9950040" y="907560"/>
            <a:ext cx="515160" cy="495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OThers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Green cement/steel/aluminum/...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Desalination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purification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Conclusion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335520" y="126864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5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not saying that all sustainability-related technologies are bad!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However, business-as-usual in conjunction with sustainable technologies is not the solution, it is rather a supporting aspect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buying some time, that’s it</a:t>
            </a:r>
            <a:endParaRPr b="0" lang="en-US" sz="1800" spc="-1" strike="noStrike">
              <a:latin typeface="DejaVu Sans"/>
            </a:endParaRPr>
          </a:p>
          <a:p>
            <a:pPr marL="195120" indent="-175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sustainability-related technologies are complex and require a lot of resources and energy</a:t>
            </a:r>
            <a:endParaRPr b="0" lang="en-US" sz="1800" spc="-1" strike="noStrike">
              <a:latin typeface="DejaVu Sans"/>
            </a:endParaRPr>
          </a:p>
          <a:p>
            <a:pPr marL="195120" indent="-1756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Also: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Given a remaining set of resources and a remaining carbon budget → Which (emerging/sustainability-related) technologies can we afford to work on?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Exercise E08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E08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335520" y="126828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LAST EXERCISE!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Task: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Suppose a new sustainability-related technology is presented to you.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What are meaningful criteria to assess its contribution to a more sustainable world, i.e., how do you figure out whether it promotes greenwashing or not?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Submit your submission according to the instruction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Technology Assessment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335520" y="764640"/>
            <a:ext cx="1072944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E08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35520" y="1268280"/>
            <a:ext cx="10729440" cy="50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LAST EXERCISE!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Task:</a:t>
            </a:r>
            <a:endParaRPr b="0" lang="en-US" sz="1800" spc="-1" strike="noStrike">
              <a:latin typeface="DejaVu Sans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Suppose a new sustainability-related technology is presented to you.</a:t>
            </a:r>
            <a:endParaRPr b="0" lang="en-US" sz="1800" spc="-1" strike="noStrike">
              <a:latin typeface="DejaVu Sans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meaningful criteria to assess its contribution to a more sustainable world, i.e., how do you figure out whether it promotes greenwashing or not?</a:t>
            </a:r>
            <a:endParaRPr b="0" lang="en-US" sz="1800" spc="-1" strike="noStrike">
              <a:latin typeface="DejaVu Sans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your submission according to the instructions in the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exercise sheet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432720" y="1148040"/>
            <a:ext cx="1033848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Technology Assessment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35520" y="1268640"/>
            <a:ext cx="10734480" cy="50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to Save a Planet – Electrify This!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DejaVu Sans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and Environment Reporting Network – Hot Farm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US" sz="1800" spc="-1" strike="noStrike">
              <a:latin typeface="DejaVu Sans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Holmgren (2002).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Permaculture: Principles &amp; Pathways Beyond Sustainability</a:t>
            </a:r>
            <a:endParaRPr b="0" lang="en-US" sz="1800" spc="-1" strike="noStrike">
              <a:latin typeface="DejaVu Sans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W. B. Arthuer (2011).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The Nature of Technology – What It Is and How It Evolves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Introduction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35520" y="1268640"/>
            <a:ext cx="10730880" cy="50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latin typeface="DejaVu Sans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432720" y="1148040"/>
            <a:ext cx="1034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CE/CS and Technology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263520" y="6492240"/>
            <a:ext cx="1078812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800" cy="504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35520" y="4406760"/>
            <a:ext cx="107290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Carbon Capture and Storage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35520" y="2906640"/>
            <a:ext cx="10729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35520" y="1268280"/>
            <a:ext cx="10733760" cy="50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Too much CO2? → Lets put it “somewhere”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Introduction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35520" y="3286440"/>
            <a:ext cx="10782360" cy="10954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35520" y="764640"/>
            <a:ext cx="10733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432720" y="1148040"/>
            <a:ext cx="103392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Reforestation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269280" y="6316560"/>
            <a:ext cx="105246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Pacific Southwest Forest Service, USDA – https://www.flickr.com/photos/usfsregion5/3598029211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Downtowngal – https://upload.wikimedia.org/wikipedia/commons/3/30/Reforestation%2C_Lake_Tahoe_area.jpg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182880" y="1645920"/>
            <a:ext cx="4661640" cy="309960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4"/>
          <a:stretch/>
        </p:blipFill>
        <p:spPr>
          <a:xfrm>
            <a:off x="5029200" y="2891880"/>
            <a:ext cx="6216120" cy="341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6224</TotalTime>
  <Application>LibreOffice/7.3.4.2$Linux_X86_64 LibreOffice_project/30$Build-2</Application>
  <AppVersion>15.0000</AppVersion>
  <Words>1010</Words>
  <Paragraphs>159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/>
  <dcterms:modified xsi:type="dcterms:W3CDTF">2022-07-12T22:40:03Z</dcterms:modified>
  <cp:revision>3979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